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88" r:id="rId4"/>
  </p:sldMasterIdLst>
  <p:sldIdLst>
    <p:sldId id="256" r:id="rId5"/>
    <p:sldId id="264" r:id="rId6"/>
    <p:sldId id="265" r:id="rId7"/>
    <p:sldId id="266" r:id="rId8"/>
    <p:sldId id="259" r:id="rId9"/>
    <p:sldId id="268" r:id="rId10"/>
    <p:sldId id="267" r:id="rId11"/>
    <p:sldId id="269" r:id="rId12"/>
    <p:sldId id="260" r:id="rId13"/>
    <p:sldId id="276" r:id="rId14"/>
    <p:sldId id="275" r:id="rId15"/>
    <p:sldId id="270" r:id="rId16"/>
    <p:sldId id="257" r:id="rId17"/>
    <p:sldId id="271" r:id="rId18"/>
    <p:sldId id="258" r:id="rId19"/>
    <p:sldId id="273" r:id="rId20"/>
    <p:sldId id="274" r:id="rId21"/>
    <p:sldId id="277" r:id="rId22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hFkZSLwT8FPE9WZu+jTqVQ" hashData="vyNQKB8upH0oeXcfmen5RClGiKk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7" d="100"/>
          <a:sy n="77" d="100"/>
        </p:scale>
        <p:origin x="-306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he-IL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he-I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5C12AF8-6212-4813-9FA4-A2A829C2E5A7}" type="datetimeFigureOut">
              <a:rPr lang="he-IL" smtClean="0"/>
              <a:pPr/>
              <a:t>כ"ד/אלול/תשע"ז</a:t>
            </a:fld>
            <a:endParaRPr lang="he-IL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he-IL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7388B7A-11DA-417B-9DD2-A0FC496FB660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صورة ذات صل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285852" y="1428736"/>
            <a:ext cx="7175351" cy="1793167"/>
          </a:xfrm>
        </p:spPr>
        <p:txBody>
          <a:bodyPr/>
          <a:lstStyle/>
          <a:p>
            <a:pPr algn="ctr"/>
            <a:r>
              <a:rPr lang="ar-JO" sz="4400" dirty="0" smtClean="0">
                <a:solidFill>
                  <a:srgbClr val="0066FF"/>
                </a:solidFill>
              </a:rPr>
              <a:t>المقاطع الصوتية</a:t>
            </a:r>
            <a:endParaRPr lang="he-IL" sz="4400" dirty="0">
              <a:solidFill>
                <a:srgbClr val="0066FF"/>
              </a:solidFill>
            </a:endParaRPr>
          </a:p>
        </p:txBody>
      </p:sp>
      <p:pic>
        <p:nvPicPr>
          <p:cNvPr id="165890" name="Picture 2" descr="صورة ذات صلة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286124"/>
            <a:ext cx="2266950" cy="3743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8117046"/>
      </p:ext>
    </p:extLst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rgbClr val="FF0000"/>
                </a:solidFill>
              </a:rPr>
              <a:t>قواعد التقطيع الصوتي للكلمات</a:t>
            </a:r>
            <a:endParaRPr lang="hi-IN" dirty="0">
              <a:solidFill>
                <a:srgbClr val="FF0000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71472" y="1714488"/>
            <a:ext cx="8229600" cy="335758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SY" sz="4000" dirty="0" smtClean="0"/>
              <a:t>5- </a:t>
            </a:r>
            <a:r>
              <a:rPr lang="ar-JO" sz="4000" dirty="0" smtClean="0"/>
              <a:t>يفك التشديد عن الحرف المشدد الأول ساكن والثاني متحرك وثم نقطع حسب القواعد السابقة</a:t>
            </a:r>
            <a:r>
              <a:rPr lang="ar-SY" sz="4000" dirty="0" smtClean="0"/>
              <a:t> </a:t>
            </a:r>
            <a:r>
              <a:rPr lang="ar-JO" sz="4000" dirty="0" smtClean="0"/>
              <a:t>مُعَلِّـمٌ (</a:t>
            </a:r>
            <a:r>
              <a:rPr lang="ar-JO" sz="4000" dirty="0" err="1" smtClean="0"/>
              <a:t>مُـ</a:t>
            </a:r>
            <a:r>
              <a:rPr lang="ar-JO" sz="4000" dirty="0" smtClean="0"/>
              <a:t> /ـعَلْـ/لِ/</a:t>
            </a:r>
            <a:r>
              <a:rPr lang="ar-JO" sz="4000" dirty="0" err="1" smtClean="0"/>
              <a:t>مٌ</a:t>
            </a:r>
            <a:r>
              <a:rPr lang="ar-SY" sz="4000" dirty="0" smtClean="0"/>
              <a:t> )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صورة ذات صلة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757617"/>
            <a:ext cx="2266950" cy="3100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76672"/>
            <a:ext cx="360040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smtClean="0"/>
              <a:t>مُعَلِّـمٌ</a:t>
            </a:r>
            <a:endParaRPr lang="he-IL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72330" y="2571744"/>
            <a:ext cx="129614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err="1" smtClean="0">
                <a:solidFill>
                  <a:srgbClr val="FF0000"/>
                </a:solidFill>
              </a:rPr>
              <a:t>مُـ</a:t>
            </a:r>
            <a:endParaRPr lang="he-IL" sz="8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571744"/>
            <a:ext cx="2232248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ـعـلْ</a:t>
            </a:r>
            <a:endParaRPr lang="he-IL" sz="88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2571744"/>
            <a:ext cx="1403737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smtClean="0">
                <a:solidFill>
                  <a:srgbClr val="0066FF"/>
                </a:solidFill>
              </a:rPr>
              <a:t>لِـ</a:t>
            </a:r>
            <a:endParaRPr lang="he-IL" sz="8800" dirty="0">
              <a:solidFill>
                <a:srgbClr val="0066FF"/>
              </a:solidFill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1571604" y="2428868"/>
            <a:ext cx="1403737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err="1" smtClean="0">
                <a:solidFill>
                  <a:srgbClr val="7030A0"/>
                </a:solidFill>
              </a:rPr>
              <a:t>مٌ</a:t>
            </a:r>
            <a:endParaRPr lang="he-IL" sz="8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0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قواعد التقطيع الصوتي للكلمات</a:t>
            </a:r>
            <a:endParaRPr lang="hi-IN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914400" y="1500174"/>
            <a:ext cx="8229600" cy="335758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JO" sz="4000" dirty="0" smtClean="0"/>
              <a:t>6</a:t>
            </a:r>
            <a:r>
              <a:rPr lang="ar-SY" sz="4000" dirty="0" smtClean="0"/>
              <a:t>- الكلمة التي </a:t>
            </a:r>
            <a:r>
              <a:rPr lang="ar-SY" sz="4000" dirty="0" err="1" smtClean="0"/>
              <a:t>بها</a:t>
            </a:r>
            <a:r>
              <a:rPr lang="ar-SY" sz="4000" dirty="0" smtClean="0"/>
              <a:t> لام قمرية حكمها ساكن وما بعدها متحرك وليس مشددا مثل : اَلْقَمَرُ ( </a:t>
            </a:r>
            <a:r>
              <a:rPr lang="ar-SY" sz="4000" dirty="0" err="1" smtClean="0"/>
              <a:t>الـ</a:t>
            </a:r>
            <a:r>
              <a:rPr lang="ar-SY" sz="4000" dirty="0" smtClean="0"/>
              <a:t> / ــقــ/ </a:t>
            </a:r>
            <a:r>
              <a:rPr lang="ar-SY" sz="4000" dirty="0" err="1" smtClean="0"/>
              <a:t>ــمــ</a:t>
            </a:r>
            <a:r>
              <a:rPr lang="ar-SY" sz="4000" dirty="0" smtClean="0"/>
              <a:t> / ــر )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نتيجة بحث الصور عن ماروكو متحركة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786190"/>
            <a:ext cx="2286016" cy="2767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3174" y="928670"/>
            <a:ext cx="388843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9600" dirty="0" smtClean="0">
                <a:solidFill>
                  <a:srgbClr val="FFFF00"/>
                </a:solidFill>
              </a:rPr>
              <a:t>الْقَمَرُ</a:t>
            </a:r>
            <a:endParaRPr lang="he-IL" sz="96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91672" y="3071810"/>
            <a:ext cx="29523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الْـ</a:t>
            </a:r>
            <a:endParaRPr lang="he-IL" sz="8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071934" y="3000372"/>
            <a:ext cx="29523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FF0000"/>
                </a:solidFill>
              </a:rPr>
              <a:t>قَـ</a:t>
            </a:r>
            <a:endParaRPr lang="he-IL" sz="8000" dirty="0">
              <a:solidFill>
                <a:srgbClr val="FF0000"/>
              </a:solidFill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2071670" y="3000372"/>
            <a:ext cx="29523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err="1" smtClean="0">
                <a:solidFill>
                  <a:srgbClr val="92D050"/>
                </a:solidFill>
              </a:rPr>
              <a:t>مـَ</a:t>
            </a:r>
            <a:endParaRPr lang="he-IL" sz="8000" dirty="0">
              <a:solidFill>
                <a:srgbClr val="92D050"/>
              </a:solidFill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0" y="3000372"/>
            <a:ext cx="29523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00B0F0"/>
                </a:solidFill>
              </a:rPr>
              <a:t>رُ</a:t>
            </a:r>
            <a:endParaRPr lang="he-IL" sz="8000" dirty="0">
              <a:solidFill>
                <a:srgbClr val="00B0F0"/>
              </a:solidFill>
            </a:endParaRPr>
          </a:p>
        </p:txBody>
      </p:sp>
      <p:pic>
        <p:nvPicPr>
          <p:cNvPr id="9" name="Picture 2" descr="صورة ذات صلة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143380"/>
            <a:ext cx="2266950" cy="3100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627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chemeClr val="tx1"/>
                </a:solidFill>
              </a:rPr>
              <a:t>قواعد التقطيع الصوتي للكلمات</a:t>
            </a:r>
            <a:endParaRPr lang="hi-IN" dirty="0">
              <a:solidFill>
                <a:schemeClr val="tx1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71472" y="2000240"/>
            <a:ext cx="8229600" cy="335758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JO" sz="4000" dirty="0" smtClean="0"/>
              <a:t>7</a:t>
            </a:r>
            <a:r>
              <a:rPr lang="ar-SY" sz="4000" dirty="0" smtClean="0"/>
              <a:t>- الكلمة التي </a:t>
            </a:r>
            <a:r>
              <a:rPr lang="ar-SY" sz="4000" dirty="0" err="1" smtClean="0"/>
              <a:t>بها</a:t>
            </a:r>
            <a:r>
              <a:rPr lang="ar-SY" sz="4000" dirty="0" smtClean="0"/>
              <a:t> حرف منون لا يضاف صوت جديد للحرف ولا تحسب نونا إنما هي نون كاذبة</a:t>
            </a:r>
            <a:r>
              <a:rPr lang="ar-JO" sz="4000" dirty="0" smtClean="0"/>
              <a:t> تلفظ ولا تكتب</a:t>
            </a:r>
            <a:r>
              <a:rPr lang="ar-JO" sz="4000" dirty="0" smtClean="0">
                <a:solidFill>
                  <a:srgbClr val="FF0000"/>
                </a:solidFill>
              </a:rPr>
              <a:t>“الحرف المنون مقطعا واحدا“</a:t>
            </a:r>
            <a:r>
              <a:rPr lang="ar-SY" sz="4000" dirty="0" smtClean="0"/>
              <a:t>مثل : قَلَمٌ ( قــ/ ــلــ / </a:t>
            </a:r>
            <a:r>
              <a:rPr lang="ar-SY" sz="4000" dirty="0" err="1" smtClean="0"/>
              <a:t>ــمٌ</a:t>
            </a:r>
            <a:r>
              <a:rPr lang="ar-SY" sz="4000" dirty="0" smtClean="0"/>
              <a:t> )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24744"/>
            <a:ext cx="6048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9600" dirty="0" smtClean="0"/>
              <a:t>قَلَمٌ</a:t>
            </a:r>
            <a:endParaRPr lang="he-IL" sz="9600" dirty="0"/>
          </a:p>
        </p:txBody>
      </p:sp>
      <p:sp>
        <p:nvSpPr>
          <p:cNvPr id="3" name="TextBox 2"/>
          <p:cNvSpPr txBox="1"/>
          <p:nvPr/>
        </p:nvSpPr>
        <p:spPr>
          <a:xfrm>
            <a:off x="5786446" y="3714752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smtClean="0">
                <a:solidFill>
                  <a:srgbClr val="92D050"/>
                </a:solidFill>
              </a:rPr>
              <a:t>قَـ</a:t>
            </a:r>
            <a:endParaRPr lang="he-IL" sz="8000" dirty="0">
              <a:solidFill>
                <a:srgbClr val="92D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643306" y="3571876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FFFF00"/>
                </a:solidFill>
              </a:rPr>
              <a:t>لـَ</a:t>
            </a:r>
            <a:endParaRPr lang="he-IL" sz="8000" dirty="0">
              <a:solidFill>
                <a:srgbClr val="FFFF00"/>
              </a:solidFill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571604" y="3571876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err="1" smtClean="0">
                <a:solidFill>
                  <a:srgbClr val="FF0000"/>
                </a:solidFill>
              </a:rPr>
              <a:t>مٌ</a:t>
            </a:r>
            <a:endParaRPr lang="he-IL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5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24744"/>
            <a:ext cx="6048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9600" dirty="0" smtClean="0"/>
              <a:t>قَـلَمًا</a:t>
            </a:r>
            <a:endParaRPr lang="he-IL" sz="9600" dirty="0"/>
          </a:p>
        </p:txBody>
      </p:sp>
      <p:sp>
        <p:nvSpPr>
          <p:cNvPr id="3" name="TextBox 2"/>
          <p:cNvSpPr txBox="1"/>
          <p:nvPr/>
        </p:nvSpPr>
        <p:spPr>
          <a:xfrm>
            <a:off x="5786446" y="3714752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smtClean="0">
                <a:solidFill>
                  <a:schemeClr val="bg2">
                    <a:lumMod val="50000"/>
                  </a:schemeClr>
                </a:solidFill>
              </a:rPr>
              <a:t>قـَ</a:t>
            </a:r>
            <a:endParaRPr lang="he-IL" sz="8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4572000" y="3714752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FFFF00"/>
                </a:solidFill>
              </a:rPr>
              <a:t>لـَ</a:t>
            </a:r>
            <a:endParaRPr lang="he-IL" sz="8000" dirty="0">
              <a:solidFill>
                <a:srgbClr val="FFFF00"/>
              </a:solidFill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785918" y="3643314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FF0000"/>
                </a:solidFill>
              </a:rPr>
              <a:t>مًا</a:t>
            </a:r>
            <a:endParaRPr lang="he-IL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5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124744"/>
            <a:ext cx="652536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9600" dirty="0" smtClean="0"/>
              <a:t>قَلَم </a:t>
            </a:r>
            <a:r>
              <a:rPr lang="ar-JO" sz="9600" dirty="0" err="1" smtClean="0"/>
              <a:t>ٍ</a:t>
            </a:r>
            <a:endParaRPr lang="he-IL" sz="9600" dirty="0"/>
          </a:p>
        </p:txBody>
      </p:sp>
      <p:sp>
        <p:nvSpPr>
          <p:cNvPr id="3" name="TextBox 2"/>
          <p:cNvSpPr txBox="1"/>
          <p:nvPr/>
        </p:nvSpPr>
        <p:spPr>
          <a:xfrm>
            <a:off x="5643570" y="3643314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smtClean="0">
                <a:solidFill>
                  <a:srgbClr val="C00000"/>
                </a:solidFill>
              </a:rPr>
              <a:t>قـَ</a:t>
            </a:r>
            <a:endParaRPr lang="he-IL" sz="8000" dirty="0">
              <a:solidFill>
                <a:srgbClr val="C0000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29058" y="3643314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chemeClr val="accent4">
                    <a:lumMod val="75000"/>
                  </a:schemeClr>
                </a:solidFill>
              </a:rPr>
              <a:t>لَـ</a:t>
            </a:r>
            <a:endParaRPr lang="he-IL" sz="8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357290" y="3500438"/>
            <a:ext cx="237626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FF66CC"/>
                </a:solidFill>
              </a:rPr>
              <a:t>م</a:t>
            </a:r>
            <a:r>
              <a:rPr lang="ar-JO" sz="8000" dirty="0" smtClean="0">
                <a:solidFill>
                  <a:srgbClr val="FFFF00"/>
                </a:solidFill>
              </a:rPr>
              <a:t> </a:t>
            </a:r>
            <a:r>
              <a:rPr lang="ar-JO" sz="8000" dirty="0" err="1" smtClean="0">
                <a:solidFill>
                  <a:srgbClr val="FFFF00"/>
                </a:solidFill>
              </a:rPr>
              <a:t>ٍ</a:t>
            </a:r>
            <a:endParaRPr lang="he-IL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5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714620"/>
            <a:ext cx="714380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6600" dirty="0" smtClean="0">
                <a:solidFill>
                  <a:srgbClr val="FF0000"/>
                </a:solidFill>
              </a:rPr>
              <a:t>بالتوفيق أحبتيٍ</a:t>
            </a:r>
            <a:endParaRPr lang="he-IL" sz="6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785794"/>
            <a:ext cx="716261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00B050"/>
                </a:solidFill>
              </a:rPr>
              <a:t>تغريد العليمات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571472" y="4572008"/>
            <a:ext cx="794839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7200" dirty="0" smtClean="0">
                <a:solidFill>
                  <a:srgbClr val="00B0F0"/>
                </a:solidFill>
              </a:rPr>
              <a:t>منتديات صقر الجنوب</a:t>
            </a:r>
          </a:p>
        </p:txBody>
      </p:sp>
    </p:spTree>
    <p:extLst>
      <p:ext uri="{BB962C8B-B14F-4D97-AF65-F5344CB8AC3E}">
        <p14:creationId xmlns:p14="http://schemas.microsoft.com/office/powerpoint/2010/main" xmlns="" val="21185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rgbClr val="0066FF"/>
                </a:solidFill>
              </a:rPr>
              <a:t>قواعد التقطيع الصوتي للكلمات</a:t>
            </a:r>
            <a:endParaRPr lang="hi-IN" dirty="0">
              <a:solidFill>
                <a:srgbClr val="0066FF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71472" y="2000240"/>
            <a:ext cx="8229600" cy="192882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SY" sz="4400" dirty="0" smtClean="0"/>
              <a:t>1- كل حرف متحرك = صوت مثل : ( كَتَبَ ) تقطع ( </a:t>
            </a:r>
            <a:r>
              <a:rPr lang="ar-SY" sz="4400" dirty="0" err="1" smtClean="0"/>
              <a:t>كـَ</a:t>
            </a:r>
            <a:r>
              <a:rPr lang="ar-SY" sz="4400" dirty="0" smtClean="0"/>
              <a:t> / </a:t>
            </a:r>
            <a:r>
              <a:rPr lang="ar-SY" sz="4400" dirty="0" err="1" smtClean="0"/>
              <a:t>ــتــَ</a:t>
            </a:r>
            <a:r>
              <a:rPr lang="ar-SY" sz="4400" dirty="0" smtClean="0"/>
              <a:t> / </a:t>
            </a:r>
            <a:r>
              <a:rPr lang="ar-SY" sz="4400" dirty="0" err="1" smtClean="0"/>
              <a:t>ــبَ</a:t>
            </a:r>
            <a:r>
              <a:rPr lang="ar-SY" sz="4400" dirty="0" smtClean="0"/>
              <a:t> ) .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صورة ذات صلة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3114675"/>
            <a:ext cx="2266950" cy="3743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7554" y="1142984"/>
            <a:ext cx="252028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JO" sz="8000" dirty="0" smtClean="0"/>
              <a:t>كَتَبَ</a:t>
            </a:r>
            <a:endParaRPr lang="he-IL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6429388" y="3000372"/>
            <a:ext cx="172819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كَـ</a:t>
            </a:r>
            <a:endParaRPr lang="he-IL" sz="8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6248" y="2928934"/>
            <a:ext cx="144016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تـَ</a:t>
            </a:r>
            <a:endParaRPr lang="he-IL" sz="88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2928934"/>
            <a:ext cx="144016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800" dirty="0" err="1" smtClean="0">
                <a:solidFill>
                  <a:srgbClr val="00B0F0"/>
                </a:solidFill>
              </a:rPr>
              <a:t>بَ</a:t>
            </a:r>
            <a:endParaRPr lang="he-IL" sz="8800" dirty="0">
              <a:solidFill>
                <a:srgbClr val="00B0F0"/>
              </a:solidFill>
            </a:endParaRPr>
          </a:p>
        </p:txBody>
      </p:sp>
      <p:pic>
        <p:nvPicPr>
          <p:cNvPr id="147458" name="Picture 2" descr="نتيجة بحث الصور عن ماروكو متحركة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357562"/>
            <a:ext cx="2286016" cy="2767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96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rgbClr val="FF66CC"/>
                </a:solidFill>
              </a:rPr>
              <a:t>قواعد التقطيع الصوتي للكلمات</a:t>
            </a:r>
            <a:endParaRPr lang="hi-IN" dirty="0">
              <a:solidFill>
                <a:srgbClr val="FF66CC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71472" y="2000240"/>
            <a:ext cx="8229600" cy="1928826"/>
          </a:xfrm>
          <a:prstGeom prst="rect">
            <a:avLst/>
          </a:prstGeom>
        </p:spPr>
        <p:txBody>
          <a:bodyPr vert="horz" anchor="ctr">
            <a:normAutofit fontScale="92500" lnSpcReduction="10000"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SY" sz="4400" dirty="0" smtClean="0"/>
              <a:t>2- كل حرف ساكن مع الحرف المتحرك الذي قبله = صوت مثل : مُسْتَشْفَى ( مسـ / ــتشـــ/ </a:t>
            </a:r>
            <a:r>
              <a:rPr lang="ar-SY" sz="4400" dirty="0" err="1" smtClean="0"/>
              <a:t>ــفى</a:t>
            </a:r>
            <a:r>
              <a:rPr lang="ar-SY" sz="4400" dirty="0" smtClean="0"/>
              <a:t> )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6434" name="Picture 2" descr="صورة ذات صلة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786190"/>
            <a:ext cx="2928958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714356"/>
            <a:ext cx="535785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00B050"/>
                </a:solidFill>
              </a:rPr>
              <a:t>مُسْتَشْفى</a:t>
            </a:r>
            <a:endParaRPr lang="he-IL" sz="80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72198" y="2500306"/>
            <a:ext cx="22322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smtClean="0">
                <a:solidFill>
                  <a:srgbClr val="FF0000"/>
                </a:solidFill>
              </a:rPr>
              <a:t>مسْـ</a:t>
            </a:r>
            <a:endParaRPr lang="he-IL" sz="8000" dirty="0">
              <a:solidFill>
                <a:srgbClr val="FF0000"/>
              </a:solidFill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4071934" y="2643182"/>
            <a:ext cx="22322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تَشْـَ</a:t>
            </a:r>
            <a:endParaRPr lang="he-IL" sz="8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571604" y="2571744"/>
            <a:ext cx="22322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err="1" smtClean="0">
                <a:solidFill>
                  <a:srgbClr val="00B050"/>
                </a:solidFill>
              </a:rPr>
              <a:t>فى</a:t>
            </a:r>
            <a:endParaRPr lang="he-IL" sz="8000" dirty="0">
              <a:solidFill>
                <a:srgbClr val="00B050"/>
              </a:solidFill>
            </a:endParaRPr>
          </a:p>
        </p:txBody>
      </p:sp>
      <p:pic>
        <p:nvPicPr>
          <p:cNvPr id="164866" name="Picture 2" descr="صورة ذات صلة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857628"/>
            <a:ext cx="3786214" cy="24288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210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rgbClr val="FF0000"/>
                </a:solidFill>
              </a:rPr>
              <a:t>قواعد التقطيع الصوتي للكلمات</a:t>
            </a:r>
            <a:endParaRPr lang="hi-IN" dirty="0">
              <a:solidFill>
                <a:srgbClr val="FF0000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71472" y="2000240"/>
            <a:ext cx="8229600" cy="250033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SY" sz="4400" dirty="0" smtClean="0"/>
              <a:t>3- حرف المد مع الحرف الممدود قبله = صوت مثل : رُومَانِي</a:t>
            </a:r>
            <a:endParaRPr lang="ar-JO" sz="4400" dirty="0" smtClean="0"/>
          </a:p>
          <a:p>
            <a:pPr marL="484632" lvl="0" algn="l" rtl="0">
              <a:spcBef>
                <a:spcPct val="0"/>
              </a:spcBef>
            </a:pPr>
            <a:r>
              <a:rPr lang="ar-SY" sz="4400" dirty="0" smtClean="0"/>
              <a:t> ( رو / ما / ني )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4386" name="AutoShape 2" descr="نتيجة بحث الصور عن ماروكو متحركة"/>
          <p:cNvSpPr>
            <a:spLocks noChangeAspect="1" noChangeArrowheads="1"/>
          </p:cNvSpPr>
          <p:nvPr/>
        </p:nvSpPr>
        <p:spPr bwMode="auto">
          <a:xfrm>
            <a:off x="155575" y="-1790700"/>
            <a:ext cx="37433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i-IN"/>
          </a:p>
        </p:txBody>
      </p:sp>
      <p:pic>
        <p:nvPicPr>
          <p:cNvPr id="6" name="Picture 2" descr="نتيجة بحث الصور عن ماروكو متحركة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090978"/>
            <a:ext cx="2286016" cy="2767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692696"/>
            <a:ext cx="345638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8000" dirty="0" smtClean="0">
                <a:solidFill>
                  <a:srgbClr val="FF0000"/>
                </a:solidFill>
              </a:rPr>
              <a:t>رُومَانِي</a:t>
            </a:r>
            <a:endParaRPr lang="he-IL" sz="8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72198" y="3214686"/>
            <a:ext cx="22322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chemeClr val="accent1">
                    <a:lumMod val="75000"/>
                  </a:schemeClr>
                </a:solidFill>
              </a:rPr>
              <a:t>رو</a:t>
            </a:r>
            <a:endParaRPr lang="he-IL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4143372" y="3286124"/>
            <a:ext cx="22322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0066FF"/>
                </a:solidFill>
              </a:rPr>
              <a:t>ما</a:t>
            </a:r>
            <a:endParaRPr lang="he-IL" sz="8000" dirty="0">
              <a:solidFill>
                <a:srgbClr val="0066FF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500166" y="3214686"/>
            <a:ext cx="22322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smtClean="0">
                <a:solidFill>
                  <a:srgbClr val="FFFF00"/>
                </a:solidFill>
              </a:rPr>
              <a:t>ني</a:t>
            </a:r>
            <a:endParaRPr lang="he-IL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10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>
                <a:solidFill>
                  <a:srgbClr val="00B050"/>
                </a:solidFill>
              </a:rPr>
              <a:t>قواعد التقطيع الصوتي للكلمات</a:t>
            </a:r>
            <a:endParaRPr lang="hi-IN" dirty="0">
              <a:solidFill>
                <a:srgbClr val="00B050"/>
              </a:solidFill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71472" y="2000240"/>
            <a:ext cx="8229600" cy="335758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484632" lvl="0" algn="l" rtl="0">
              <a:spcBef>
                <a:spcPct val="0"/>
              </a:spcBef>
            </a:pPr>
            <a:r>
              <a:rPr lang="ar-SY" sz="4400" dirty="0" smtClean="0"/>
              <a:t>4- الكلمة التي </a:t>
            </a:r>
            <a:r>
              <a:rPr lang="ar-SY" sz="4400" dirty="0" err="1" smtClean="0"/>
              <a:t>بها</a:t>
            </a:r>
            <a:r>
              <a:rPr lang="ar-SY" sz="4400" dirty="0" smtClean="0"/>
              <a:t> لام شمسية بعدها حرف مشدد يفك التضعيف بحرفين </a:t>
            </a:r>
            <a:r>
              <a:rPr lang="ar-SY" sz="4400" dirty="0" err="1" smtClean="0"/>
              <a:t>الاول</a:t>
            </a:r>
            <a:r>
              <a:rPr lang="ar-SY" sz="4400" dirty="0" smtClean="0"/>
              <a:t> ساكن والثاني متحرك مثل : اَلشَّمْسُ ( </a:t>
            </a:r>
            <a:r>
              <a:rPr lang="ar-SY" sz="4400" dirty="0" err="1" smtClean="0"/>
              <a:t>الشْـ</a:t>
            </a:r>
            <a:r>
              <a:rPr lang="ar-SY" sz="4400" dirty="0" smtClean="0"/>
              <a:t> / ــشَمْـ / </a:t>
            </a:r>
            <a:r>
              <a:rPr lang="ar-SY" sz="4400" dirty="0" err="1" smtClean="0"/>
              <a:t>ــسُ</a:t>
            </a:r>
            <a:r>
              <a:rPr lang="ar-SY" sz="4400" dirty="0" smtClean="0"/>
              <a:t> )</a:t>
            </a:r>
            <a:r>
              <a:rPr lang="ar-JO" sz="4400" dirty="0" smtClean="0"/>
              <a:t> ويصح حذف اللام(</a:t>
            </a:r>
            <a:r>
              <a:rPr lang="ar-JO" sz="4400" dirty="0" err="1" smtClean="0"/>
              <a:t>اشـ</a:t>
            </a:r>
            <a:r>
              <a:rPr lang="ar-JO" sz="4400" dirty="0" smtClean="0"/>
              <a:t> /شمـ/س) باعتبارها شمسية لا تلفظ والتقطيع صوتي ”</a:t>
            </a:r>
            <a:endParaRPr kumimoji="0" lang="hi-IN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57166"/>
            <a:ext cx="465829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FF0000"/>
                </a:solidFill>
              </a:rPr>
              <a:t>الشَّمْسُ</a:t>
            </a:r>
            <a:endParaRPr lang="he-IL" sz="8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388" y="2643182"/>
            <a:ext cx="20882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8000" dirty="0" err="1" smtClean="0">
                <a:solidFill>
                  <a:srgbClr val="0070C0"/>
                </a:solidFill>
              </a:rPr>
              <a:t>الشْـ</a:t>
            </a:r>
            <a:endParaRPr lang="he-IL" sz="8000" dirty="0">
              <a:solidFill>
                <a:srgbClr val="0070C0"/>
              </a:solidFill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143372" y="2714620"/>
            <a:ext cx="20882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smtClean="0">
                <a:solidFill>
                  <a:srgbClr val="92D050"/>
                </a:solidFill>
              </a:rPr>
              <a:t>شمْـ</a:t>
            </a:r>
            <a:endParaRPr lang="he-IL" sz="8000" dirty="0">
              <a:solidFill>
                <a:srgbClr val="92D050"/>
              </a:solidFill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785918" y="2500306"/>
            <a:ext cx="20882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err="1" smtClean="0">
                <a:solidFill>
                  <a:srgbClr val="7030A0"/>
                </a:solidFill>
              </a:rPr>
              <a:t>سُ</a:t>
            </a:r>
            <a:endParaRPr lang="he-IL" sz="8000" dirty="0">
              <a:solidFill>
                <a:srgbClr val="7030A0"/>
              </a:solidFill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6429388" y="4714884"/>
            <a:ext cx="20882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err="1" smtClean="0">
                <a:solidFill>
                  <a:srgbClr val="FF66CC"/>
                </a:solidFill>
              </a:rPr>
              <a:t>اشْـ</a:t>
            </a:r>
            <a:endParaRPr lang="he-IL" sz="8000" dirty="0">
              <a:solidFill>
                <a:srgbClr val="FF66CC"/>
              </a:solidFill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4143372" y="4643446"/>
            <a:ext cx="20882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smtClean="0">
                <a:solidFill>
                  <a:schemeClr val="accent1">
                    <a:lumMod val="75000"/>
                  </a:schemeClr>
                </a:solidFill>
              </a:rPr>
              <a:t>شَمـْ</a:t>
            </a:r>
            <a:endParaRPr lang="he-IL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785918" y="4643446"/>
            <a:ext cx="20882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8000" dirty="0" err="1" smtClean="0">
                <a:solidFill>
                  <a:srgbClr val="FFFF00"/>
                </a:solidFill>
              </a:rPr>
              <a:t>سُ</a:t>
            </a:r>
            <a:endParaRPr lang="he-IL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30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مدني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מסמך" ma:contentTypeID="0x010100A3F7F3D8472ADA42A564BE40B273991C" ma:contentTypeVersion="0" ma:contentTypeDescription="צור מסמך חדש." ma:contentTypeScope="" ma:versionID="1a2a87df64d15bb347b13400f594a89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c69e330b17b26747b49104fe0872e0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סוג תוכן"/>
        <xsd:element ref="dc:title" minOccurs="0" maxOccurs="1" ma:index="4" ma:displayName="כותרת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39628D-CC68-4712-83ED-370A1BEF24B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8EBAE26-398A-4BA0-A5AA-EE53B1AAD9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BF857C-A22E-46B5-A8D9-6E49976605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157</TotalTime>
  <Words>262</Words>
  <Application>Microsoft Office PowerPoint</Application>
  <PresentationFormat>عرض على الشاشة (3:4)‏</PresentationFormat>
  <Paragraphs>60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مدني</vt:lpstr>
      <vt:lpstr>المقاطع الصوتية</vt:lpstr>
      <vt:lpstr>قواعد التقطيع الصوتي للكلمات</vt:lpstr>
      <vt:lpstr>الشريحة 3</vt:lpstr>
      <vt:lpstr>قواعد التقطيع الصوتي للكلمات</vt:lpstr>
      <vt:lpstr>الشريحة 5</vt:lpstr>
      <vt:lpstr>قواعد التقطيع الصوتي للكلمات</vt:lpstr>
      <vt:lpstr>الشريحة 7</vt:lpstr>
      <vt:lpstr>قواعد التقطيع الصوتي للكلمات</vt:lpstr>
      <vt:lpstr>الشريحة 9</vt:lpstr>
      <vt:lpstr>قواعد التقطيع الصوتي للكلمات</vt:lpstr>
      <vt:lpstr>الشريحة 11</vt:lpstr>
      <vt:lpstr>قواعد التقطيع الصوتي للكلمات</vt:lpstr>
      <vt:lpstr>الشريحة 13</vt:lpstr>
      <vt:lpstr>قواعد التقطيع الصوتي للكلمات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تحليل كلمات الى مقاطع</dc:title>
  <dc:creator>teacher</dc:creator>
  <cp:lastModifiedBy>MAHMOUD</cp:lastModifiedBy>
  <cp:revision>25</cp:revision>
  <dcterms:created xsi:type="dcterms:W3CDTF">2011-10-17T10:53:12Z</dcterms:created>
  <dcterms:modified xsi:type="dcterms:W3CDTF">2017-09-15T19:00:31Z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0x010100A3F7F3D8472ADA42A564BE40B273991C</vt:lpwstr>
  </property>
</Properties>
</file>